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8288000" cy="10287000"/>
  <p:notesSz cx="6858000" cy="9144000"/>
  <p:embeddedFontLst>
    <p:embeddedFont>
      <p:font typeface="DejaVu Serif" panose="020B0604020202020204" charset="0"/>
      <p:regular r:id="rId17"/>
    </p:embeddedFont>
    <p:embeddedFont>
      <p:font typeface="DejaVu Serif Bold" panose="020B0604020202020204" charset="0"/>
      <p:bold r:id="rId18"/>
    </p:embeddedFont>
    <p:embeddedFont>
      <p:font typeface="Noto Sans Bold" panose="020B0604020202020204" charset="0"/>
      <p:bold r:id="rId19"/>
    </p:embeddedFont>
    <p:embeddedFont>
      <p:font typeface="Open Sans Bold" panose="020B0806030504020204" pitchFamily="3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hotroihn.vn/module-relay-5vdc" TargetMode="External"/><Relationship Id="rId4" Type="http://schemas.openxmlformats.org/officeDocument/2006/relationships/hyperlink" Target="https://chotroihn.vn/module-rela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47" y="276225"/>
            <a:ext cx="18415888" cy="10287000"/>
          </a:xfrm>
          <a:custGeom>
            <a:avLst/>
            <a:gdLst/>
            <a:ahLst/>
            <a:cxnLst/>
            <a:rect l="l" t="t" r="r" b="b"/>
            <a:pathLst>
              <a:path w="18415888" h="10287000">
                <a:moveTo>
                  <a:pt x="0" y="0"/>
                </a:moveTo>
                <a:lnTo>
                  <a:pt x="18415888" y="0"/>
                </a:lnTo>
                <a:lnTo>
                  <a:pt x="18415888" y="10287000"/>
                </a:lnTo>
                <a:lnTo>
                  <a:pt x="0" y="10287000"/>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6770356" y="2697480"/>
            <a:ext cx="6555523" cy="1566544"/>
          </a:xfrm>
          <a:prstGeom prst="rect">
            <a:avLst/>
          </a:prstGeom>
        </p:spPr>
        <p:txBody>
          <a:bodyPr wrap="square" lIns="0" tIns="0" rIns="0" bIns="0" rtlCol="0" anchor="t">
            <a:spAutoFit/>
          </a:bodyPr>
          <a:lstStyle/>
          <a:p>
            <a:pPr marL="0" lvl="0" indent="0" algn="just">
              <a:lnSpc>
                <a:spcPts val="12880"/>
              </a:lnSpc>
              <a:spcBef>
                <a:spcPct val="0"/>
              </a:spcBef>
            </a:pPr>
            <a:r>
              <a:rPr lang="en-US" sz="9200" dirty="0">
                <a:solidFill>
                  <a:srgbClr val="000000"/>
                </a:solidFill>
                <a:latin typeface="Noto Sans Bold" panose="020B0802040504020204"/>
              </a:rPr>
              <a:t>BÁO CÁO</a:t>
            </a:r>
          </a:p>
        </p:txBody>
      </p:sp>
      <p:sp>
        <p:nvSpPr>
          <p:cNvPr id="4" name="TextBox 4"/>
          <p:cNvSpPr txBox="1"/>
          <p:nvPr/>
        </p:nvSpPr>
        <p:spPr>
          <a:xfrm>
            <a:off x="4114800" y="4229100"/>
            <a:ext cx="10647045" cy="933450"/>
          </a:xfrm>
          <a:prstGeom prst="rect">
            <a:avLst/>
          </a:prstGeom>
        </p:spPr>
        <p:txBody>
          <a:bodyPr wrap="square" lIns="0" tIns="0" rIns="0" bIns="0" rtlCol="0" anchor="t">
            <a:spAutoFit/>
          </a:bodyPr>
          <a:lstStyle/>
          <a:p>
            <a:pPr marL="0" lvl="0" indent="0" algn="ctr">
              <a:lnSpc>
                <a:spcPts val="7280"/>
              </a:lnSpc>
              <a:spcBef>
                <a:spcPct val="0"/>
              </a:spcBef>
            </a:pPr>
            <a:r>
              <a:rPr lang="en-US" sz="5200" dirty="0">
                <a:solidFill>
                  <a:srgbClr val="000000"/>
                </a:solidFill>
                <a:latin typeface="DejaVu Serif Bold" panose="02060803050605020204"/>
              </a:rPr>
              <a:t>ĐỒ ÁN CHUYÊN NGÀNH I</a:t>
            </a:r>
          </a:p>
        </p:txBody>
      </p:sp>
      <p:sp>
        <p:nvSpPr>
          <p:cNvPr id="5" name="TextBox 5"/>
          <p:cNvSpPr txBox="1"/>
          <p:nvPr/>
        </p:nvSpPr>
        <p:spPr>
          <a:xfrm>
            <a:off x="4774911" y="5419725"/>
            <a:ext cx="8183245" cy="933450"/>
          </a:xfrm>
          <a:prstGeom prst="rect">
            <a:avLst/>
          </a:prstGeom>
        </p:spPr>
        <p:txBody>
          <a:bodyPr wrap="square" lIns="0" tIns="0" rIns="0" bIns="0" rtlCol="0" anchor="t">
            <a:spAutoFit/>
          </a:bodyPr>
          <a:lstStyle/>
          <a:p>
            <a:pPr algn="ctr">
              <a:lnSpc>
                <a:spcPts val="7280"/>
              </a:lnSpc>
            </a:pPr>
            <a:r>
              <a:rPr lang="en-US" sz="5200" dirty="0" err="1">
                <a:solidFill>
                  <a:srgbClr val="000000"/>
                </a:solidFill>
                <a:latin typeface="DejaVu Serif" panose="02060603050605020204"/>
              </a:rPr>
              <a:t>SVTH:Thái</a:t>
            </a:r>
            <a:r>
              <a:rPr lang="en-US" sz="5200" dirty="0">
                <a:solidFill>
                  <a:srgbClr val="000000"/>
                </a:solidFill>
                <a:latin typeface="DejaVu Serif" panose="02060603050605020204"/>
              </a:rPr>
              <a:t> Văn Hòa</a:t>
            </a:r>
          </a:p>
        </p:txBody>
      </p:sp>
      <p:sp>
        <p:nvSpPr>
          <p:cNvPr id="6" name="TextBox 6"/>
          <p:cNvSpPr txBox="1"/>
          <p:nvPr/>
        </p:nvSpPr>
        <p:spPr>
          <a:xfrm>
            <a:off x="5212080" y="6210300"/>
            <a:ext cx="7357110" cy="933450"/>
          </a:xfrm>
          <a:prstGeom prst="rect">
            <a:avLst/>
          </a:prstGeom>
        </p:spPr>
        <p:txBody>
          <a:bodyPr wrap="square" lIns="0" tIns="0" rIns="0" bIns="0" rtlCol="0" anchor="t">
            <a:spAutoFit/>
          </a:bodyPr>
          <a:lstStyle/>
          <a:p>
            <a:pPr algn="ctr">
              <a:lnSpc>
                <a:spcPts val="7280"/>
              </a:lnSpc>
            </a:pPr>
            <a:r>
              <a:rPr lang="en-US" sz="5200" dirty="0">
                <a:solidFill>
                  <a:srgbClr val="000000"/>
                </a:solidFill>
                <a:latin typeface="DejaVu Serif" panose="02060603050605020204"/>
              </a:rPr>
              <a:t>MSV:21IT346</a:t>
            </a:r>
          </a:p>
        </p:txBody>
      </p:sp>
      <p:sp>
        <p:nvSpPr>
          <p:cNvPr id="7" name="TextBox 7"/>
          <p:cNvSpPr txBox="1"/>
          <p:nvPr/>
        </p:nvSpPr>
        <p:spPr>
          <a:xfrm>
            <a:off x="4774911" y="8184515"/>
            <a:ext cx="9663559" cy="847090"/>
          </a:xfrm>
          <a:prstGeom prst="rect">
            <a:avLst/>
          </a:prstGeom>
        </p:spPr>
        <p:txBody>
          <a:bodyPr lIns="0" tIns="0" rIns="0" bIns="0" rtlCol="0" anchor="t">
            <a:spAutoFit/>
          </a:bodyPr>
          <a:lstStyle/>
          <a:p>
            <a:pPr algn="ctr">
              <a:lnSpc>
                <a:spcPts val="6860"/>
              </a:lnSpc>
            </a:pPr>
            <a:r>
              <a:rPr lang="en-US" sz="4900">
                <a:solidFill>
                  <a:srgbClr val="000000"/>
                </a:solidFill>
                <a:latin typeface="DejaVu Serif" panose="02060603050605020204"/>
              </a:rPr>
              <a:t>GVHD: TS. Phan Thị Lan Anh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3088180" y="3539922"/>
            <a:ext cx="6055820" cy="6083684"/>
          </a:xfrm>
          <a:custGeom>
            <a:avLst/>
            <a:gdLst/>
            <a:ahLst/>
            <a:cxnLst/>
            <a:rect l="l" t="t" r="r" b="b"/>
            <a:pathLst>
              <a:path w="6055820" h="6083684">
                <a:moveTo>
                  <a:pt x="0" y="0"/>
                </a:moveTo>
                <a:lnTo>
                  <a:pt x="6055820" y="0"/>
                </a:lnTo>
                <a:lnTo>
                  <a:pt x="6055820" y="6083684"/>
                </a:lnTo>
                <a:lnTo>
                  <a:pt x="0" y="6083684"/>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3539922"/>
            <a:ext cx="6250449" cy="6018593"/>
          </a:xfrm>
          <a:custGeom>
            <a:avLst/>
            <a:gdLst/>
            <a:ahLst/>
            <a:cxnLst/>
            <a:rect l="l" t="t" r="r" b="b"/>
            <a:pathLst>
              <a:path w="6250449" h="6018593">
                <a:moveTo>
                  <a:pt x="0" y="0"/>
                </a:moveTo>
                <a:lnTo>
                  <a:pt x="6250449" y="0"/>
                </a:lnTo>
                <a:lnTo>
                  <a:pt x="6250449" y="6018594"/>
                </a:lnTo>
                <a:lnTo>
                  <a:pt x="0" y="601859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9: thiết kế mạch 2D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6093429" y="3539922"/>
            <a:ext cx="6101141" cy="6063538"/>
          </a:xfrm>
          <a:custGeom>
            <a:avLst/>
            <a:gdLst/>
            <a:ahLst/>
            <a:cxnLst/>
            <a:rect l="l" t="t" r="r" b="b"/>
            <a:pathLst>
              <a:path w="6101141" h="6063538">
                <a:moveTo>
                  <a:pt x="0" y="0"/>
                </a:moveTo>
                <a:lnTo>
                  <a:pt x="6101142" y="0"/>
                </a:lnTo>
                <a:lnTo>
                  <a:pt x="6101142" y="6063538"/>
                </a:lnTo>
                <a:lnTo>
                  <a:pt x="0" y="606353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10: Thiết kế mạch 3D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3556785" y="3539922"/>
            <a:ext cx="10672023" cy="5996660"/>
          </a:xfrm>
          <a:custGeom>
            <a:avLst/>
            <a:gdLst/>
            <a:ahLst/>
            <a:cxnLst/>
            <a:rect l="l" t="t" r="r" b="b"/>
            <a:pathLst>
              <a:path w="10672023" h="5996660">
                <a:moveTo>
                  <a:pt x="0" y="0"/>
                </a:moveTo>
                <a:lnTo>
                  <a:pt x="10672022" y="0"/>
                </a:lnTo>
                <a:lnTo>
                  <a:pt x="10672022" y="5996660"/>
                </a:lnTo>
                <a:lnTo>
                  <a:pt x="0" y="599666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11: Dashboar webserver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5195103" y="3562749"/>
            <a:ext cx="7897794" cy="6053399"/>
          </a:xfrm>
          <a:custGeom>
            <a:avLst/>
            <a:gdLst/>
            <a:ahLst/>
            <a:cxnLst/>
            <a:rect l="l" t="t" r="r" b="b"/>
            <a:pathLst>
              <a:path w="7897794" h="6053399">
                <a:moveTo>
                  <a:pt x="0" y="0"/>
                </a:moveTo>
                <a:lnTo>
                  <a:pt x="7897794" y="0"/>
                </a:lnTo>
                <a:lnTo>
                  <a:pt x="7897794" y="6053399"/>
                </a:lnTo>
                <a:lnTo>
                  <a:pt x="0" y="605339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32017" y="2501516"/>
            <a:ext cx="9433897" cy="845134"/>
          </a:xfrm>
          <a:prstGeom prst="rect">
            <a:avLst/>
          </a:prstGeom>
        </p:spPr>
        <p:txBody>
          <a:bodyPr lIns="0" tIns="0" rIns="0" bIns="0" rtlCol="0" anchor="t">
            <a:spAutoFit/>
          </a:bodyPr>
          <a:lstStyle/>
          <a:p>
            <a:pPr algn="l">
              <a:lnSpc>
                <a:spcPts val="6605"/>
              </a:lnSpc>
            </a:pPr>
            <a:r>
              <a:rPr lang="en-US" sz="5595">
                <a:solidFill>
                  <a:srgbClr val="000000"/>
                </a:solidFill>
                <a:latin typeface="Open Sans Bold" panose="020B0806030504020204"/>
              </a:rPr>
              <a:t> 3.3 MẠCH THỰC TẾ</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832017" y="2501516"/>
            <a:ext cx="9433897" cy="845134"/>
          </a:xfrm>
          <a:prstGeom prst="rect">
            <a:avLst/>
          </a:prstGeom>
        </p:spPr>
        <p:txBody>
          <a:bodyPr lIns="0" tIns="0" rIns="0" bIns="0" rtlCol="0" anchor="t">
            <a:spAutoFit/>
          </a:bodyPr>
          <a:lstStyle/>
          <a:p>
            <a:pPr algn="l">
              <a:lnSpc>
                <a:spcPts val="6605"/>
              </a:lnSpc>
            </a:pPr>
            <a:r>
              <a:rPr lang="en-US" sz="5595" dirty="0">
                <a:solidFill>
                  <a:srgbClr val="000000"/>
                </a:solidFill>
                <a:latin typeface="Open Sans Bold" panose="020B0806030504020204"/>
              </a:rPr>
              <a:t>DEMO</a:t>
            </a:r>
          </a:p>
        </p:txBody>
      </p:sp>
      <p:pic>
        <p:nvPicPr>
          <p:cNvPr id="5" name="5482266763487 (1)">
            <a:hlinkClick r:id="" action="ppaction://media"/>
            <a:extLst>
              <a:ext uri="{FF2B5EF4-FFF2-40B4-BE49-F238E27FC236}">
                <a16:creationId xmlns:a16="http://schemas.microsoft.com/office/drawing/2014/main" id="{F42860F1-58D4-03EC-F5DA-2E2EB81A6E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6173849" y="265051"/>
            <a:ext cx="6854702" cy="11734800"/>
          </a:xfrm>
          <a:prstGeom prst="rect">
            <a:avLst/>
          </a:prstGeom>
        </p:spPr>
      </p:pic>
    </p:spTree>
    <p:extLst>
      <p:ext uri="{BB962C8B-B14F-4D97-AF65-F5344CB8AC3E}">
        <p14:creationId xmlns:p14="http://schemas.microsoft.com/office/powerpoint/2010/main" val="33395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3" r="-1712" b="-503"/>
            </a:stretch>
          </a:blipFill>
        </p:spPr>
        <p:txBody>
          <a:bodyPr/>
          <a:lstStyle/>
          <a:p>
            <a:endParaRPr lang="en-US"/>
          </a:p>
        </p:txBody>
      </p:sp>
      <p:grpSp>
        <p:nvGrpSpPr>
          <p:cNvPr id="3" name="Group 3"/>
          <p:cNvGrpSpPr/>
          <p:nvPr/>
        </p:nvGrpSpPr>
        <p:grpSpPr>
          <a:xfrm>
            <a:off x="3930744" y="2050420"/>
            <a:ext cx="10828489" cy="7329165"/>
            <a:chOff x="0" y="0"/>
            <a:chExt cx="14437985" cy="9772219"/>
          </a:xfrm>
        </p:grpSpPr>
        <p:sp>
          <p:nvSpPr>
            <p:cNvPr id="4" name="TextBox 4"/>
            <p:cNvSpPr txBox="1"/>
            <p:nvPr/>
          </p:nvSpPr>
          <p:spPr>
            <a:xfrm rot="-592460">
              <a:off x="321423" y="1551946"/>
              <a:ext cx="13634597" cy="4125035"/>
            </a:xfrm>
            <a:prstGeom prst="rect">
              <a:avLst/>
            </a:prstGeom>
          </p:spPr>
          <p:txBody>
            <a:bodyPr lIns="0" tIns="0" rIns="0" bIns="0" rtlCol="0" anchor="t">
              <a:spAutoFit/>
            </a:bodyPr>
            <a:lstStyle/>
            <a:p>
              <a:pPr algn="ctr">
                <a:lnSpc>
                  <a:spcPts val="22455"/>
                </a:lnSpc>
                <a:spcBef>
                  <a:spcPct val="0"/>
                </a:spcBef>
              </a:pPr>
              <a:r>
                <a:rPr lang="en-US" sz="22455">
                  <a:solidFill>
                    <a:srgbClr val="FF0000"/>
                  </a:solidFill>
                  <a:latin typeface="Bukhari Script Bold"/>
                </a:rPr>
                <a:t>Thank</a:t>
              </a:r>
            </a:p>
          </p:txBody>
        </p:sp>
        <p:sp>
          <p:nvSpPr>
            <p:cNvPr id="5" name="TextBox 5"/>
            <p:cNvSpPr txBox="1"/>
            <p:nvPr/>
          </p:nvSpPr>
          <p:spPr>
            <a:xfrm rot="-515361">
              <a:off x="1792625" y="5132967"/>
              <a:ext cx="12434519" cy="3731897"/>
            </a:xfrm>
            <a:prstGeom prst="rect">
              <a:avLst/>
            </a:prstGeom>
          </p:spPr>
          <p:txBody>
            <a:bodyPr lIns="0" tIns="0" rIns="0" bIns="0" rtlCol="0" anchor="t">
              <a:spAutoFit/>
            </a:bodyPr>
            <a:lstStyle/>
            <a:p>
              <a:pPr algn="ctr">
                <a:lnSpc>
                  <a:spcPts val="20210"/>
                </a:lnSpc>
                <a:spcBef>
                  <a:spcPct val="0"/>
                </a:spcBef>
              </a:pPr>
              <a:r>
                <a:rPr lang="en-US" sz="20210">
                  <a:solidFill>
                    <a:schemeClr val="accent2">
                      <a:lumMod val="75000"/>
                    </a:schemeClr>
                  </a:solidFill>
                  <a:latin typeface="Bukhari Script Bold"/>
                </a:rPr>
                <a:t>you</a:t>
              </a:r>
              <a:r>
                <a:rPr lang="en-US" sz="20210">
                  <a:solidFill>
                    <a:srgbClr val="F6F3E4"/>
                  </a:solidFill>
                  <a:latin typeface="Bukhari Script Bold"/>
                </a:rPr>
                <a: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1124274" y="3531870"/>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3398520"/>
            <a:ext cx="9513419" cy="5859780"/>
          </a:xfrm>
          <a:prstGeom prst="rect">
            <a:avLst/>
          </a:prstGeom>
        </p:spPr>
        <p:txBody>
          <a:bodyPr lIns="0" tIns="0" rIns="0" bIns="0" rtlCol="0" anchor="t">
            <a:spAutoFit/>
          </a:bodyPr>
          <a:lstStyle/>
          <a:p>
            <a:pPr marL="712470" lvl="1" indent="-356235" algn="just">
              <a:lnSpc>
                <a:spcPts val="4620"/>
              </a:lnSpc>
              <a:buFont typeface="Arial" panose="020B0604020202020204"/>
              <a:buChar char="•"/>
            </a:pPr>
            <a:r>
              <a:rPr lang="en-US" sz="3300">
                <a:solidFill>
                  <a:srgbClr val="000000"/>
                </a:solidFill>
                <a:latin typeface="Arial" panose="020B0604020202020204"/>
              </a:rPr>
              <a:t>ESP32 bao gồm </a:t>
            </a:r>
          </a:p>
          <a:p>
            <a:pPr marL="712470" lvl="1" indent="-356235" algn="just">
              <a:lnSpc>
                <a:spcPts val="4620"/>
              </a:lnSpc>
              <a:buFont typeface="Arial" panose="020B0604020202020204"/>
              <a:buChar char="•"/>
            </a:pPr>
            <a:r>
              <a:rPr lang="en-US" sz="3300">
                <a:solidFill>
                  <a:srgbClr val="000000"/>
                </a:solidFill>
                <a:latin typeface="Arial" panose="020B0604020202020204"/>
              </a:rPr>
              <a:t>-SoC (System on a Chip): Nền tảng tích hợp nhiều chức năng trên một chip, bao gồm vi xử lý, bộ nhớ, module WiFi và Bluetooth,</a:t>
            </a:r>
          </a:p>
          <a:p>
            <a:pPr marL="712470" lvl="1" indent="-356235" algn="just">
              <a:lnSpc>
                <a:spcPts val="4620"/>
              </a:lnSpc>
              <a:buFont typeface="Arial" panose="020B0604020202020204"/>
              <a:buChar char="•"/>
            </a:pPr>
            <a:r>
              <a:rPr lang="en-US" sz="3300">
                <a:solidFill>
                  <a:srgbClr val="000000"/>
                </a:solidFill>
                <a:latin typeface="Arial" panose="020B0604020202020204"/>
              </a:rPr>
              <a:t>-Bộ xử lý kép (Dual-core): ESP32 có hai nhân xử lý, giúp chia công việc và tối ưu hiệu suất.</a:t>
            </a:r>
          </a:p>
          <a:p>
            <a:pPr marL="712470" lvl="1" indent="-356235" algn="just">
              <a:lnSpc>
                <a:spcPts val="4620"/>
              </a:lnSpc>
              <a:buFont typeface="Arial" panose="020B0604020202020204"/>
              <a:buChar char="•"/>
            </a:pPr>
            <a:r>
              <a:rPr lang="en-US" sz="3300">
                <a:solidFill>
                  <a:srgbClr val="000000"/>
                </a:solidFill>
                <a:latin typeface="Arial" panose="020B0604020202020204"/>
              </a:rPr>
              <a:t>-WiFi và Bluetooth: Cung cấp khả năng kết nối không dây với mạng WiFi và các thiết bị Bluetooth khác</a:t>
            </a:r>
          </a:p>
          <a:p>
            <a:pPr algn="l">
              <a:lnSpc>
                <a:spcPts val="4620"/>
              </a:lnSpc>
            </a:pPr>
            <a:endParaRPr lang="en-US" sz="3300">
              <a:solidFill>
                <a:srgbClr val="000000"/>
              </a:solidFill>
              <a:latin typeface="Arial" panose="020B0604020202020204"/>
            </a:endParaRPr>
          </a:p>
        </p:txBody>
      </p:sp>
      <p:sp>
        <p:nvSpPr>
          <p:cNvPr id="5" name="TextBox 5"/>
          <p:cNvSpPr txBox="1"/>
          <p:nvPr/>
        </p:nvSpPr>
        <p:spPr>
          <a:xfrm>
            <a:off x="803920" y="2570423"/>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1:ESP32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0834203" y="4135217"/>
            <a:ext cx="6425097" cy="4944313"/>
          </a:xfrm>
          <a:custGeom>
            <a:avLst/>
            <a:gdLst/>
            <a:ahLst/>
            <a:cxnLst/>
            <a:rect l="l" t="t" r="r" b="b"/>
            <a:pathLst>
              <a:path w="6425097" h="4944313">
                <a:moveTo>
                  <a:pt x="0" y="0"/>
                </a:moveTo>
                <a:lnTo>
                  <a:pt x="6425097" y="0"/>
                </a:lnTo>
                <a:lnTo>
                  <a:pt x="6425097" y="4944313"/>
                </a:lnTo>
                <a:lnTo>
                  <a:pt x="0" y="49443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4001867"/>
            <a:ext cx="9859730" cy="4261708"/>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Cảm biến nhiệt độ DS18B20 là cảm biến ( loại digital ) đo nhiệt độ mới của hãng MAXIM với độ phân giải cao ( 12bit ). IC sử dụng giao tiếp 1 dây rất gọn gàng, dễ lập trình. IC còn có chức năng cảnh báo nhiệt độ khi vượt ngưỡng và đặc biệt hơn là có thể cấp nguồn từ chân data ( parasite power ).</a:t>
            </a: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2:Cảm biến nhiệt độ DS18B20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1637118" y="3234258"/>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4001867"/>
            <a:ext cx="9859730" cy="3659533"/>
          </a:xfrm>
          <a:prstGeom prst="rect">
            <a:avLst/>
          </a:prstGeom>
        </p:spPr>
        <p:txBody>
          <a:bodyPr lIns="0" tIns="0" rIns="0" bIns="0" rtlCol="0" anchor="t">
            <a:spAutoFit/>
          </a:bodyPr>
          <a:lstStyle/>
          <a:p>
            <a:pPr algn="l">
              <a:lnSpc>
                <a:spcPts val="4790"/>
              </a:lnSpc>
            </a:pPr>
            <a:r>
              <a:rPr lang="en-US" sz="3420" u="sng">
                <a:solidFill>
                  <a:srgbClr val="000000"/>
                </a:solidFill>
                <a:latin typeface="Arial" panose="020B0604020202020204"/>
                <a:hlinkClick r:id="rId4" tooltip="https://chotroihn.vn/module-relay"/>
              </a:rPr>
              <a:t>Module relay</a:t>
            </a:r>
            <a:r>
              <a:rPr lang="en-US" sz="3420">
                <a:solidFill>
                  <a:srgbClr val="000000"/>
                </a:solidFill>
                <a:latin typeface="Arial" panose="020B0604020202020204"/>
              </a:rPr>
              <a:t>  dùng relay để điều khiển đóng mở, dùng điện áp nhỏ để kích mở điện áp lớn. </a:t>
            </a:r>
            <a:r>
              <a:rPr lang="en-US" sz="3420" u="sng">
                <a:solidFill>
                  <a:srgbClr val="000000"/>
                </a:solidFill>
                <a:latin typeface="Arial" panose="020B0604020202020204"/>
                <a:hlinkClick r:id="rId5" tooltip="https://chotroihn.vn/module-relay-5vdc"/>
              </a:rPr>
              <a:t>Module relay 5VDC</a:t>
            </a:r>
            <a:r>
              <a:rPr lang="en-US" sz="3420">
                <a:solidFill>
                  <a:srgbClr val="000000"/>
                </a:solidFill>
                <a:latin typeface="Arial" panose="020B0604020202020204"/>
              </a:rPr>
              <a:t> Có kích thước nhỏ gọn, tiện lợi và dễ sử dụng nên được sử dụng rất rộng rãi. Thường được dùng như một công tắc điện , dùng để điều khiển các thiết bị công suất lớn ( đèn, động cơ, ...)</a:t>
            </a: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3: Module relay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1787955" y="3442335"/>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4001867"/>
            <a:ext cx="9859730" cy="3646929"/>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Màn hình LCD Oled 0.96 inch giao tiếp I2C cho khả năng hiển thị đẹp, sang trọng, rõ nét vào ban ngày và khả năng tiết kiệm năng lượng tối đa với mức chi phí phù hợp, màn hình sử dụng giao tiếp I2C cho chất lượng đường truyền ổn định và rất dễ giao tiếp chỉ với 2 chân GPIO.</a:t>
            </a: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4:màn hình oled 0.96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1067616" y="3442335"/>
            <a:ext cx="5142632" cy="4618845"/>
          </a:xfrm>
          <a:custGeom>
            <a:avLst/>
            <a:gdLst/>
            <a:ahLst/>
            <a:cxnLst/>
            <a:rect l="l" t="t" r="r" b="b"/>
            <a:pathLst>
              <a:path w="5142632" h="4618845">
                <a:moveTo>
                  <a:pt x="0" y="0"/>
                </a:moveTo>
                <a:lnTo>
                  <a:pt x="5142632" y="0"/>
                </a:lnTo>
                <a:lnTo>
                  <a:pt x="5142632" y="4618845"/>
                </a:lnTo>
                <a:lnTo>
                  <a:pt x="0" y="46188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4001867"/>
            <a:ext cx="9859730" cy="1846704"/>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Arduino IDE là một phần mềm mã nguồn mở chủ yếu được sử dụng để viết và biên dịch mã vào module Arduino.</a:t>
            </a: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5: Phần mềm Arduino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11425947" y="3333912"/>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03920" y="4001867"/>
            <a:ext cx="9859730" cy="2446779"/>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Altium Designer là một phần mềm thiết kế PCB dựa trên đám mây toàn diện được sử dụng để chụp sơ đồ, mô hình 3D, bản vẽ lắp ráp và mô phỏng</a:t>
            </a: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6: Phần mềm Altium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3660217" y="3795041"/>
            <a:ext cx="10243550" cy="5834320"/>
          </a:xfrm>
          <a:custGeom>
            <a:avLst/>
            <a:gdLst/>
            <a:ahLst/>
            <a:cxnLst/>
            <a:rect l="l" t="t" r="r" b="b"/>
            <a:pathLst>
              <a:path w="10243550" h="5834320">
                <a:moveTo>
                  <a:pt x="0" y="0"/>
                </a:moveTo>
                <a:lnTo>
                  <a:pt x="10243550" y="0"/>
                </a:lnTo>
                <a:lnTo>
                  <a:pt x="10243550" y="5834320"/>
                </a:lnTo>
                <a:lnTo>
                  <a:pt x="0" y="5834320"/>
                </a:lnTo>
                <a:lnTo>
                  <a:pt x="0" y="0"/>
                </a:lnTo>
                <a:close/>
              </a:path>
            </a:pathLst>
          </a:custGeom>
          <a:blipFill>
            <a:blip r:embed="rId3"/>
            <a:stretch>
              <a:fillRect t="-8633" b="-8633"/>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7: Mô phỏng mạch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2"/>
            <a:stretch>
              <a:fillRect/>
            </a:stretch>
          </a:blipFill>
        </p:spPr>
        <p:txBody>
          <a:bodyPr/>
          <a:lstStyle/>
          <a:p>
            <a:endParaRPr lang="en-US"/>
          </a:p>
        </p:txBody>
      </p:sp>
      <p:sp>
        <p:nvSpPr>
          <p:cNvPr id="3" name="Freeform 3"/>
          <p:cNvSpPr/>
          <p:nvPr/>
        </p:nvSpPr>
        <p:spPr>
          <a:xfrm>
            <a:off x="4217776" y="3700333"/>
            <a:ext cx="9243628" cy="5981171"/>
          </a:xfrm>
          <a:custGeom>
            <a:avLst/>
            <a:gdLst/>
            <a:ahLst/>
            <a:cxnLst/>
            <a:rect l="l" t="t" r="r" b="b"/>
            <a:pathLst>
              <a:path w="9243628" h="5981171">
                <a:moveTo>
                  <a:pt x="0" y="0"/>
                </a:moveTo>
                <a:lnTo>
                  <a:pt x="9243628" y="0"/>
                </a:lnTo>
                <a:lnTo>
                  <a:pt x="9243628" y="5981171"/>
                </a:lnTo>
                <a:lnTo>
                  <a:pt x="0" y="598117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8: Vẽ Schematic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433</Words>
  <Application>Microsoft Office PowerPoint</Application>
  <PresentationFormat>Custom</PresentationFormat>
  <Paragraphs>29</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Bukhari Script Bold</vt:lpstr>
      <vt:lpstr>DejaVu Serif</vt:lpstr>
      <vt:lpstr>Noto Sans Bold</vt:lpstr>
      <vt:lpstr>DejaVu Serif Bold</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DACN1</dc:title>
  <dc:creator/>
  <cp:lastModifiedBy>Thái Văn Hoà (K9D-21IT5)</cp:lastModifiedBy>
  <cp:revision>3</cp:revision>
  <dcterms:created xsi:type="dcterms:W3CDTF">2006-08-16T00:00:00Z</dcterms:created>
  <dcterms:modified xsi:type="dcterms:W3CDTF">2024-05-27T08:49:37Z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690D3565368147BFB7B6C1E532E92A95_12</vt:lpwstr>
  </property>
  <property fmtid="{D5CDD505-2E9C-101B-9397-08002B2CF9AE}" pid="3" name="KSOProductBuildVer">
    <vt:lpwstr>1033-12.2.0.16909</vt:lpwstr>
  </property>
</Properties>
</file>